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nva San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Glacial Indifference" panose="020B0604020202020204" charset="0"/>
      <p:regular r:id="rId14"/>
    </p:embeddedFont>
    <p:embeddedFont>
      <p:font typeface="Glacial Indifference Bold" panose="020B0604020202020204" charset="0"/>
      <p:regular r:id="rId15"/>
    </p:embeddedFont>
    <p:embeddedFont>
      <p:font typeface="Open Sans" panose="020B0606030504020204" pitchFamily="34" charset="0"/>
      <p:regular r:id="rId16"/>
    </p:embeddedFont>
    <p:embeddedFont>
      <p:font typeface="Open San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0C30A0-DF22-4B2A-9E09-31F816F53FFC}" v="1" dt="2024-05-19T09:52:58.4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unsuke ‎‎‎‎‎" userId="b513fa1e-2d0e-4785-9341-908e242f47b9" providerId="ADAL" clId="{330C30A0-DF22-4B2A-9E09-31F816F53FFC}"/>
    <pc:docChg chg="modSld">
      <pc:chgData name="Shunsuke ‎‎‎‎‎" userId="b513fa1e-2d0e-4785-9341-908e242f47b9" providerId="ADAL" clId="{330C30A0-DF22-4B2A-9E09-31F816F53FFC}" dt="2024-05-19T09:52:58.434" v="0"/>
      <pc:docMkLst>
        <pc:docMk/>
      </pc:docMkLst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56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57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58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59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0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1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2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3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4"/>
        </pc:sldMkLst>
      </pc:sldChg>
      <pc:sldChg chg="modTransition">
        <pc:chgData name="Shunsuke ‎‎‎‎‎" userId="b513fa1e-2d0e-4785-9341-908e242f47b9" providerId="ADAL" clId="{330C30A0-DF22-4B2A-9E09-31F816F53FFC}" dt="2024-05-19T09:52:58.434" v="0"/>
        <pc:sldMkLst>
          <pc:docMk/>
          <pc:sldMk cId="0" sldId="265"/>
        </pc:sldMkLst>
      </pc:sldChg>
    </pc:docChg>
  </pc:docChgLst>
</pc:chgInfo>
</file>

<file path=ppt/media/image1.gif>
</file>

<file path=ppt/media/image10.gif>
</file>

<file path=ppt/media/image11.gif>
</file>

<file path=ppt/media/image12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076895">
            <a:off x="12080413" y="1498262"/>
            <a:ext cx="6519337" cy="720368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535676" y="267742"/>
            <a:ext cx="2000894" cy="3192267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-578884">
            <a:off x="10863146" y="7213683"/>
            <a:ext cx="1560127" cy="148370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4015499" y="8931190"/>
            <a:ext cx="5920273" cy="1776082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97819" y="1878985"/>
            <a:ext cx="9568688" cy="1581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81"/>
              </a:lnSpc>
            </a:pPr>
            <a:r>
              <a:rPr lang="en-US" sz="12296" spc="-258">
                <a:solidFill>
                  <a:srgbClr val="FFFFFE"/>
                </a:solidFill>
                <a:latin typeface="Glacial Indifference Bold"/>
              </a:rPr>
              <a:t>Spectrum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91986" y="5029200"/>
            <a:ext cx="7386125" cy="548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4138" lvl="1" algn="l">
              <a:lnSpc>
                <a:spcPts val="4714"/>
              </a:lnSpc>
            </a:pPr>
            <a:r>
              <a:rPr lang="en-US" sz="3002" spc="-63" dirty="0">
                <a:solidFill>
                  <a:srgbClr val="FFFFFE"/>
                </a:solidFill>
                <a:latin typeface="Glacial Indifference"/>
              </a:rPr>
              <a:t>Radhika Gupta(2210992112)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4371084"/>
            <a:ext cx="7386125" cy="4809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7"/>
              </a:lnSpc>
            </a:pPr>
            <a:r>
              <a:rPr lang="en-US" sz="3902" spc="-81" dirty="0">
                <a:solidFill>
                  <a:srgbClr val="FFFFFE"/>
                </a:solidFill>
                <a:latin typeface="Glacial Indifference Bold"/>
              </a:rPr>
              <a:t>Presenter: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8060542"/>
            <a:ext cx="7386125" cy="4541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27"/>
              </a:lnSpc>
            </a:pPr>
            <a:r>
              <a:rPr lang="en-US" sz="3502" spc="-73">
                <a:solidFill>
                  <a:srgbClr val="FFFFFE"/>
                </a:solidFill>
                <a:latin typeface="Glacial Indifference Bold"/>
              </a:rPr>
              <a:t>Submitted to: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01924" y="8778748"/>
            <a:ext cx="7386125" cy="406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42"/>
              </a:lnSpc>
            </a:pPr>
            <a:r>
              <a:rPr lang="en-US" sz="3202" spc="-67">
                <a:solidFill>
                  <a:srgbClr val="FFFFFE"/>
                </a:solidFill>
                <a:latin typeface="Glacial Indifference"/>
              </a:rPr>
              <a:t>Mr. Sachin Garg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247502" y="2732003"/>
            <a:ext cx="9659646" cy="521620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872840" y="4333504"/>
            <a:ext cx="8542321" cy="1581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81"/>
              </a:lnSpc>
            </a:pPr>
            <a:r>
              <a:rPr lang="en-US" sz="12296" spc="-258">
                <a:solidFill>
                  <a:srgbClr val="FFFFFE"/>
                </a:solidFill>
                <a:latin typeface="Glacial Indifference Bold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567948" y="1555386"/>
            <a:ext cx="9763574" cy="717622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744177"/>
            <a:ext cx="10539248" cy="731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1" lvl="1" indent="-313055" algn="l">
              <a:lnSpc>
                <a:spcPts val="4147"/>
              </a:lnSpc>
              <a:buFont typeface="Arial"/>
              <a:buChar char="•"/>
            </a:pPr>
            <a:r>
              <a:rPr lang="en-US" sz="2900" u="sng" spc="-60">
                <a:solidFill>
                  <a:srgbClr val="FFFFFE"/>
                </a:solidFill>
                <a:latin typeface="Glacial Indifference"/>
              </a:rPr>
              <a:t>Our project combines two different things</a:t>
            </a:r>
            <a:r>
              <a:rPr lang="en-US" sz="2900" spc="-60">
                <a:solidFill>
                  <a:srgbClr val="FFFFFE"/>
                </a:solidFill>
                <a:latin typeface="Glacial Indifference"/>
              </a:rPr>
              <a:t>:                                  The MBTI personality test and technology that recognizes hand movements. </a:t>
            </a:r>
          </a:p>
          <a:p>
            <a:pPr algn="l">
              <a:lnSpc>
                <a:spcPts val="4147"/>
              </a:lnSpc>
            </a:pPr>
            <a:endParaRPr lang="en-US" sz="2900" spc="-60">
              <a:solidFill>
                <a:srgbClr val="FFFFFE"/>
              </a:solidFill>
              <a:latin typeface="Glacial Indifference"/>
            </a:endParaRPr>
          </a:p>
          <a:p>
            <a:pPr marL="626111" lvl="1" indent="-313055" algn="l">
              <a:lnSpc>
                <a:spcPts val="4147"/>
              </a:lnSpc>
              <a:buFont typeface="Arial"/>
              <a:buChar char="•"/>
            </a:pPr>
            <a:r>
              <a:rPr lang="en-US" sz="2900" spc="-60">
                <a:solidFill>
                  <a:srgbClr val="FFFFFE"/>
                </a:solidFill>
                <a:latin typeface="Glacial Indifference"/>
              </a:rPr>
              <a:t>We want to make it easier for people to do the personality test by using hand gestures instead of answering lots of questions.</a:t>
            </a:r>
          </a:p>
          <a:p>
            <a:pPr algn="l">
              <a:lnSpc>
                <a:spcPts val="4147"/>
              </a:lnSpc>
            </a:pPr>
            <a:endParaRPr lang="en-US" sz="2900" spc="-60">
              <a:solidFill>
                <a:srgbClr val="FFFFFE"/>
              </a:solidFill>
              <a:latin typeface="Glacial Indifference"/>
            </a:endParaRPr>
          </a:p>
          <a:p>
            <a:pPr marL="626111" lvl="1" indent="-313055" algn="l">
              <a:lnSpc>
                <a:spcPts val="4147"/>
              </a:lnSpc>
              <a:buFont typeface="Arial"/>
              <a:buChar char="•"/>
            </a:pPr>
            <a:r>
              <a:rPr lang="en-US" sz="2900" spc="-60">
                <a:solidFill>
                  <a:srgbClr val="FFFFFE"/>
                </a:solidFill>
                <a:latin typeface="Glacial Indifference"/>
              </a:rPr>
              <a:t>When someone wants to answer 'yes' to a question, they just need to open their hand. If they want to answer 'no,' they can close their hand. It's like saying 'yes' or 'no' with a hand signal.</a:t>
            </a:r>
          </a:p>
          <a:p>
            <a:pPr algn="l">
              <a:lnSpc>
                <a:spcPts val="4147"/>
              </a:lnSpc>
            </a:pPr>
            <a:endParaRPr lang="en-US" sz="2900" spc="-60">
              <a:solidFill>
                <a:srgbClr val="FFFFFE"/>
              </a:solidFill>
              <a:latin typeface="Glacial Indifference"/>
            </a:endParaRPr>
          </a:p>
          <a:p>
            <a:pPr marL="626111" lvl="1" indent="-313055" algn="l">
              <a:lnSpc>
                <a:spcPts val="4147"/>
              </a:lnSpc>
              <a:buFont typeface="Arial"/>
              <a:buChar char="•"/>
            </a:pPr>
            <a:r>
              <a:rPr lang="en-US" sz="2900" spc="-60">
                <a:solidFill>
                  <a:srgbClr val="FFFFFE"/>
                </a:solidFill>
                <a:latin typeface="Glacial Indifference"/>
              </a:rPr>
              <a:t>This way, people can do the personality test in a fun and easy way, just by moving their hands. It's a new and cool way to understand yourself better!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85292" y="985560"/>
            <a:ext cx="8115300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000" spc="-105">
                <a:solidFill>
                  <a:srgbClr val="FFFFFE"/>
                </a:solidFill>
                <a:latin typeface="Glacial Indifference Bold"/>
              </a:rPr>
              <a:t>PROJECT OVERVIEW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5818271" y="600908"/>
            <a:ext cx="2006017" cy="197651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5315789">
            <a:off x="861000" y="676576"/>
            <a:ext cx="1883718" cy="1856016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5400000">
            <a:off x="15653962" y="7713327"/>
            <a:ext cx="2006017" cy="197651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0710085">
            <a:off x="762154" y="7702184"/>
            <a:ext cx="2006017" cy="1976517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90938" y="2650719"/>
            <a:ext cx="15520432" cy="6380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7804" lvl="1" indent="-298902" algn="ctr">
              <a:lnSpc>
                <a:spcPts val="4236"/>
              </a:lnSpc>
              <a:buFont typeface="Arial"/>
              <a:buChar char="•"/>
            </a:pPr>
            <a:r>
              <a:rPr lang="en-US" sz="2768" u="sng" spc="-58">
                <a:solidFill>
                  <a:srgbClr val="FFFFFE"/>
                </a:solidFill>
                <a:latin typeface="Glacial Indifference Bold"/>
              </a:rPr>
              <a:t>Introversion :</a:t>
            </a:r>
            <a:r>
              <a:rPr lang="en-US" sz="2768" spc="-58">
                <a:solidFill>
                  <a:srgbClr val="FFFFFE"/>
                </a:solidFill>
                <a:latin typeface="Glacial Indifference"/>
              </a:rPr>
              <a:t>   In our project, introversion is represented by individuals who prefer to answer most questions with closed hand gestures, indicating a preference for solitude and personal reflection.</a:t>
            </a:r>
          </a:p>
          <a:p>
            <a:pPr algn="ctr">
              <a:lnSpc>
                <a:spcPts val="4236"/>
              </a:lnSpc>
            </a:pPr>
            <a:endParaRPr lang="en-US" sz="2768" spc="-58">
              <a:solidFill>
                <a:srgbClr val="FFFFFE"/>
              </a:solidFill>
              <a:latin typeface="Glacial Indifference"/>
            </a:endParaRPr>
          </a:p>
          <a:p>
            <a:pPr marL="597804" lvl="1" indent="-298902" algn="ctr">
              <a:lnSpc>
                <a:spcPts val="4236"/>
              </a:lnSpc>
              <a:buFont typeface="Arial"/>
              <a:buChar char="•"/>
            </a:pPr>
            <a:r>
              <a:rPr lang="en-US" sz="2768" u="sng" spc="-58">
                <a:solidFill>
                  <a:srgbClr val="FFFFFE"/>
                </a:solidFill>
                <a:latin typeface="Glacial Indifference Bold"/>
              </a:rPr>
              <a:t>Extroversion :</a:t>
            </a:r>
            <a:r>
              <a:rPr lang="en-US" sz="2768" spc="-58">
                <a:solidFill>
                  <a:srgbClr val="FFFFFE"/>
                </a:solidFill>
                <a:latin typeface="Glacial Indifference"/>
              </a:rPr>
              <a:t> Extroversion is reflected in individuals who prefer to answer most questions with open hand gestures, signaling a desire for social interaction and engagement.</a:t>
            </a:r>
          </a:p>
          <a:p>
            <a:pPr algn="ctr">
              <a:lnSpc>
                <a:spcPts val="4236"/>
              </a:lnSpc>
            </a:pPr>
            <a:endParaRPr lang="en-US" sz="2768" spc="-58">
              <a:solidFill>
                <a:srgbClr val="FFFFFE"/>
              </a:solidFill>
              <a:latin typeface="Glacial Indifference"/>
            </a:endParaRPr>
          </a:p>
          <a:p>
            <a:pPr marL="597804" lvl="1" indent="-298902" algn="ctr">
              <a:lnSpc>
                <a:spcPts val="4236"/>
              </a:lnSpc>
              <a:buFont typeface="Arial"/>
              <a:buChar char="•"/>
            </a:pPr>
            <a:r>
              <a:rPr lang="en-US" sz="2768" u="sng" spc="-58">
                <a:solidFill>
                  <a:srgbClr val="FFFFFE"/>
                </a:solidFill>
                <a:latin typeface="Glacial Indifference Bold"/>
              </a:rPr>
              <a:t>Ambiversion :</a:t>
            </a:r>
            <a:r>
              <a:rPr lang="en-US" sz="2768" spc="-58">
                <a:solidFill>
                  <a:srgbClr val="FFFFFE"/>
                </a:solidFill>
                <a:latin typeface="Glacial Indifference"/>
              </a:rPr>
              <a:t>  Ambiversion is seen in individuals who may alternate between open and closed hand gestures, demonstrating a balance between social interaction and personal reflection.</a:t>
            </a:r>
          </a:p>
          <a:p>
            <a:pPr algn="ctr">
              <a:lnSpc>
                <a:spcPts val="4236"/>
              </a:lnSpc>
            </a:pPr>
            <a:endParaRPr lang="en-US" sz="2768" spc="-58">
              <a:solidFill>
                <a:srgbClr val="FFFFFE"/>
              </a:solidFill>
              <a:latin typeface="Glacial Indifference"/>
            </a:endParaRPr>
          </a:p>
          <a:p>
            <a:pPr marL="597804" lvl="1" indent="-298902" algn="ctr">
              <a:lnSpc>
                <a:spcPts val="4236"/>
              </a:lnSpc>
              <a:buFont typeface="Arial"/>
              <a:buChar char="•"/>
            </a:pPr>
            <a:r>
              <a:rPr lang="en-US" sz="2768" u="sng" spc="-58">
                <a:solidFill>
                  <a:srgbClr val="FFFFFE"/>
                </a:solidFill>
                <a:latin typeface="Glacial Indifference Bold"/>
              </a:rPr>
              <a:t>Project Alignment :</a:t>
            </a:r>
            <a:r>
              <a:rPr lang="en-US" sz="2768" spc="-58">
                <a:solidFill>
                  <a:srgbClr val="FFFFFE"/>
                </a:solidFill>
                <a:latin typeface="Glacial Indifference Bold"/>
              </a:rPr>
              <a:t> </a:t>
            </a:r>
            <a:r>
              <a:rPr lang="en-US" sz="2768" spc="-58">
                <a:solidFill>
                  <a:srgbClr val="FFFFFE"/>
                </a:solidFill>
                <a:latin typeface="Glacial Indifference"/>
              </a:rPr>
              <a:t> Our project aligns with these personality traits by providing an innovative way for individuals to express their preferences through hand gestures, helping them better understand their own personality tendencies.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93673" y="1238530"/>
            <a:ext cx="12673298" cy="1370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04"/>
              </a:lnSpc>
            </a:pPr>
            <a:r>
              <a:rPr lang="en-US" sz="5100" spc="-107">
                <a:solidFill>
                  <a:srgbClr val="FFFFFE"/>
                </a:solidFill>
                <a:latin typeface="Glacial Indifference Bold"/>
              </a:rPr>
              <a:t>Personality Traits: Introversion, Extroversion, and Ambiversion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86408" y="548788"/>
            <a:ext cx="14709639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Canva Sans Bold"/>
              </a:rPr>
              <a:t>PROJECT IMPLEMENTATION AND TECH STACK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536915"/>
            <a:ext cx="16705295" cy="718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FFFFFF"/>
                </a:solidFill>
                <a:latin typeface="Canva Sans Bold"/>
              </a:rPr>
              <a:t>Description:</a:t>
            </a:r>
            <a:r>
              <a:rPr lang="en-US" sz="2900">
                <a:solidFill>
                  <a:srgbClr val="FFFFFF"/>
                </a:solidFill>
                <a:latin typeface="Canva Sans"/>
              </a:rPr>
              <a:t> Our project combines two technologies: Myers-Briggs Type Indicator (MBTI) assessment and gesture recognition.</a:t>
            </a:r>
          </a:p>
          <a:p>
            <a:pPr algn="l">
              <a:lnSpc>
                <a:spcPts val="4060"/>
              </a:lnSpc>
            </a:pPr>
            <a:endParaRPr lang="en-US" sz="2900">
              <a:solidFill>
                <a:srgbClr val="FFFFFF"/>
              </a:solidFill>
              <a:latin typeface="Canva Sans"/>
            </a:endParaRPr>
          </a:p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FFFFFF"/>
                </a:solidFill>
                <a:latin typeface="Canva Sans Bold"/>
              </a:rPr>
              <a:t>Programming Language:</a:t>
            </a:r>
            <a:r>
              <a:rPr lang="en-US" sz="2900">
                <a:solidFill>
                  <a:srgbClr val="FFFFFF"/>
                </a:solidFill>
                <a:latin typeface="Canva Sans"/>
              </a:rPr>
              <a:t> Python </a:t>
            </a:r>
          </a:p>
          <a:p>
            <a:pPr algn="l">
              <a:lnSpc>
                <a:spcPts val="4060"/>
              </a:lnSpc>
            </a:pPr>
            <a:endParaRPr lang="en-US" sz="2900">
              <a:solidFill>
                <a:srgbClr val="FFFFFF"/>
              </a:solidFill>
              <a:latin typeface="Canva Sans"/>
            </a:endParaRPr>
          </a:p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FFFFFF"/>
                </a:solidFill>
                <a:latin typeface="Canva Sans Bold"/>
              </a:rPr>
              <a:t>Libraries:</a:t>
            </a:r>
            <a:r>
              <a:rPr lang="en-US" sz="2900">
                <a:solidFill>
                  <a:srgbClr val="FFFFFF"/>
                </a:solidFill>
                <a:latin typeface="Canva Sans"/>
              </a:rPr>
              <a:t> OpenCV, Mediapipe, Time ,Tkinter </a:t>
            </a:r>
          </a:p>
          <a:p>
            <a:pPr algn="l">
              <a:lnSpc>
                <a:spcPts val="4060"/>
              </a:lnSpc>
            </a:pPr>
            <a:endParaRPr lang="en-US" sz="2900">
              <a:solidFill>
                <a:srgbClr val="FFFFFF"/>
              </a:solidFill>
              <a:latin typeface="Canva Sans"/>
            </a:endParaRPr>
          </a:p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FFFFFF"/>
                </a:solidFill>
                <a:latin typeface="Canva Sans Bold"/>
              </a:rPr>
              <a:t>Integration logic</a:t>
            </a:r>
            <a:r>
              <a:rPr lang="en-US" sz="2900">
                <a:solidFill>
                  <a:srgbClr val="FFFFFF"/>
                </a:solidFill>
                <a:latin typeface="Canva Sans"/>
              </a:rPr>
              <a:t>: Hand gestures are mapped to MBTI responses, allowing users to answer questions using gestures instead of traditional input methods.where the open hand translates to YES and close hand to NO.</a:t>
            </a:r>
          </a:p>
          <a:p>
            <a:pPr algn="l">
              <a:lnSpc>
                <a:spcPts val="4060"/>
              </a:lnSpc>
            </a:pPr>
            <a:endParaRPr lang="en-US" sz="2900">
              <a:solidFill>
                <a:srgbClr val="FFFFFF"/>
              </a:solidFill>
              <a:latin typeface="Canva Sans"/>
            </a:endParaRPr>
          </a:p>
          <a:p>
            <a:pPr algn="l">
              <a:lnSpc>
                <a:spcPts val="4060"/>
              </a:lnSpc>
            </a:pPr>
            <a:r>
              <a:rPr lang="en-US" sz="2900" u="sng">
                <a:solidFill>
                  <a:srgbClr val="FFFFFF"/>
                </a:solidFill>
                <a:latin typeface="Canva Sans Bold"/>
              </a:rPr>
              <a:t>Implementation:</a:t>
            </a:r>
            <a:r>
              <a:rPr lang="en-US" sz="2900">
                <a:solidFill>
                  <a:srgbClr val="FFFFFF"/>
                </a:solidFill>
                <a:latin typeface="Canva Sans"/>
              </a:rPr>
              <a:t> We leverage the capabilities of OpenCV and Mediapipe to detect hand gestures in real-time and interpret them as MBTI responses.</a:t>
            </a:r>
          </a:p>
          <a:p>
            <a:pPr algn="l">
              <a:lnSpc>
                <a:spcPts val="4060"/>
              </a:lnSpc>
            </a:pPr>
            <a:endParaRPr lang="en-US" sz="2900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98898" y="1224743"/>
            <a:ext cx="649224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oval" w="lg" len="lg"/>
            <a:tailEnd type="oval" w="lg" len="lg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 flipV="1">
            <a:off x="604769" y="5307871"/>
            <a:ext cx="7586358" cy="1905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oval" w="lg" len="lg"/>
            <a:tailEnd type="oval" w="lg" len="lg"/>
          </a:ln>
        </p:spPr>
        <p:txBody>
          <a:bodyPr/>
          <a:lstStyle/>
          <a:p>
            <a:endParaRPr lang="en-US"/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9935519">
            <a:off x="16033798" y="-1180868"/>
            <a:ext cx="3261821" cy="326182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604721" y="421468"/>
            <a:ext cx="6386417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00"/>
              </a:lnSpc>
            </a:pPr>
            <a:r>
              <a:rPr lang="en-US" sz="5000" spc="-105">
                <a:solidFill>
                  <a:srgbClr val="FFFFFE"/>
                </a:solidFill>
                <a:latin typeface="Glacial Indifference Bold"/>
              </a:rPr>
              <a:t>LIBRARY INTEGRATION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06879" y="1896225"/>
            <a:ext cx="17457830" cy="3908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1188" lvl="1" indent="-265594" algn="l">
              <a:lnSpc>
                <a:spcPts val="3075"/>
              </a:lnSpc>
              <a:buFont typeface="Arial"/>
              <a:buChar char="•"/>
            </a:pPr>
            <a:r>
              <a:rPr lang="en-US" sz="2460">
                <a:solidFill>
                  <a:srgbClr val="FFFFFE"/>
                </a:solidFill>
                <a:latin typeface="Canva Sans Bold"/>
              </a:rPr>
              <a:t>OpenCV </a:t>
            </a:r>
            <a:r>
              <a:rPr lang="en-US" sz="2460">
                <a:solidFill>
                  <a:srgbClr val="FFFFFE"/>
                </a:solidFill>
                <a:latin typeface="Canva Sans"/>
              </a:rPr>
              <a:t>: We integrate OpenCV for capturing video frames from the camera and processing them to extract hand gestures.</a:t>
            </a:r>
          </a:p>
          <a:p>
            <a:pPr marL="531188" lvl="1" indent="-265594" algn="l">
              <a:lnSpc>
                <a:spcPts val="3075"/>
              </a:lnSpc>
              <a:buFont typeface="Arial"/>
              <a:buChar char="•"/>
            </a:pPr>
            <a:r>
              <a:rPr lang="en-US" sz="2460">
                <a:solidFill>
                  <a:srgbClr val="FFFFFE"/>
                </a:solidFill>
                <a:latin typeface="Canva Sans Bold"/>
              </a:rPr>
              <a:t>Mediapipe : </a:t>
            </a:r>
            <a:r>
              <a:rPr lang="en-US" sz="2460">
                <a:solidFill>
                  <a:srgbClr val="FFFFFE"/>
                </a:solidFill>
                <a:latin typeface="Canva Sans"/>
              </a:rPr>
              <a:t>We seamlessly integrate Mediapipe for real-time hand tracking and landmark detection, enabling accurate gesture recognition.</a:t>
            </a:r>
          </a:p>
          <a:p>
            <a:pPr marL="531188" lvl="1" indent="-265594" algn="l">
              <a:lnSpc>
                <a:spcPts val="3075"/>
              </a:lnSpc>
              <a:buFont typeface="Arial"/>
              <a:buChar char="•"/>
            </a:pPr>
            <a:r>
              <a:rPr lang="en-US" sz="2460">
                <a:solidFill>
                  <a:srgbClr val="FFFFFE"/>
                </a:solidFill>
                <a:latin typeface="Canva Sans Bold"/>
              </a:rPr>
              <a:t>Tkinter</a:t>
            </a:r>
            <a:r>
              <a:rPr lang="en-US" sz="2460">
                <a:solidFill>
                  <a:srgbClr val="FFFFFE"/>
                </a:solidFill>
                <a:latin typeface="Canva Sans"/>
              </a:rPr>
              <a:t>: Creates a user-friendly interface for interaction.</a:t>
            </a:r>
          </a:p>
          <a:p>
            <a:pPr marL="531188" lvl="1" indent="-265594" algn="l">
              <a:lnSpc>
                <a:spcPts val="3075"/>
              </a:lnSpc>
              <a:buFont typeface="Arial"/>
              <a:buChar char="•"/>
            </a:pPr>
            <a:r>
              <a:rPr lang="en-US" sz="2460">
                <a:solidFill>
                  <a:srgbClr val="FFFFFE"/>
                </a:solidFill>
                <a:latin typeface="Canva Sans Bold"/>
              </a:rPr>
              <a:t>Time Integration</a:t>
            </a:r>
            <a:r>
              <a:rPr lang="en-US" sz="2460">
                <a:solidFill>
                  <a:srgbClr val="FFFFFE"/>
                </a:solidFill>
                <a:latin typeface="Canva Sans"/>
              </a:rPr>
              <a:t>: Incorporates the time library for efficient timing and synchronization within the application.</a:t>
            </a:r>
          </a:p>
          <a:p>
            <a:pPr algn="l">
              <a:lnSpc>
                <a:spcPts val="3075"/>
              </a:lnSpc>
            </a:pPr>
            <a:endParaRPr lang="en-US" sz="2460">
              <a:solidFill>
                <a:srgbClr val="FFFFFE"/>
              </a:solidFill>
              <a:latin typeface="Canva Sans"/>
            </a:endParaRPr>
          </a:p>
          <a:p>
            <a:pPr algn="l">
              <a:lnSpc>
                <a:spcPts val="3200"/>
              </a:lnSpc>
            </a:pPr>
            <a:endParaRPr lang="en-US" sz="2460">
              <a:solidFill>
                <a:srgbClr val="FFFFFE"/>
              </a:solidFill>
              <a:latin typeface="Canva Sans"/>
            </a:endParaRPr>
          </a:p>
          <a:p>
            <a:pPr algn="l">
              <a:lnSpc>
                <a:spcPts val="3075"/>
              </a:lnSpc>
            </a:pPr>
            <a:endParaRPr lang="en-US" sz="2460">
              <a:solidFill>
                <a:srgbClr val="FFFFFE"/>
              </a:solidFill>
              <a:latin typeface="Canva Sans"/>
            </a:endParaRPr>
          </a:p>
          <a:p>
            <a:pPr algn="l">
              <a:lnSpc>
                <a:spcPts val="3199"/>
              </a:lnSpc>
            </a:pPr>
            <a:endParaRPr lang="en-US" sz="2460">
              <a:solidFill>
                <a:srgbClr val="FFFFFE"/>
              </a:solidFill>
              <a:latin typeface="Canva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04721" y="4480561"/>
            <a:ext cx="10836540" cy="662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60"/>
              </a:lnSpc>
            </a:pPr>
            <a:r>
              <a:rPr lang="en-US" sz="3900">
                <a:solidFill>
                  <a:srgbClr val="FFFFFE"/>
                </a:solidFill>
                <a:latin typeface="Canva Sans Bold"/>
              </a:rPr>
              <a:t>INTEGRATION ARCHITECTURE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52888" y="5608868"/>
            <a:ext cx="17311820" cy="4604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281" lvl="1" indent="-259141" algn="l">
              <a:lnSpc>
                <a:spcPts val="3000"/>
              </a:lnSpc>
              <a:buFont typeface="Arial"/>
              <a:buChar char="•"/>
            </a:pPr>
            <a:r>
              <a:rPr lang="en-US" sz="2400">
                <a:solidFill>
                  <a:srgbClr val="FFFFFE"/>
                </a:solidFill>
                <a:latin typeface="Canva Sans Bold"/>
              </a:rPr>
              <a:t>Data Flow </a:t>
            </a:r>
            <a:r>
              <a:rPr lang="en-US" sz="2400">
                <a:solidFill>
                  <a:srgbClr val="FFFFFE"/>
                </a:solidFill>
                <a:latin typeface="Canva Sans"/>
              </a:rPr>
              <a:t>: Video frames are captured by OpenCV from the camera feed and processed by Mediapipe for hand tracking and landmark detection.</a:t>
            </a:r>
          </a:p>
          <a:p>
            <a:pPr algn="l">
              <a:lnSpc>
                <a:spcPts val="3000"/>
              </a:lnSpc>
            </a:pPr>
            <a:endParaRPr lang="en-US" sz="2400">
              <a:solidFill>
                <a:srgbClr val="FFFFFE"/>
              </a:solidFill>
              <a:latin typeface="Canva Sans"/>
            </a:endParaRPr>
          </a:p>
          <a:p>
            <a:pPr marL="552836" lvl="1" indent="-276418" algn="l">
              <a:lnSpc>
                <a:spcPts val="3200"/>
              </a:lnSpc>
              <a:buFont typeface="Arial"/>
              <a:buChar char="•"/>
            </a:pPr>
            <a:r>
              <a:rPr lang="en-US" sz="2560">
                <a:solidFill>
                  <a:srgbClr val="FFFFFE"/>
                </a:solidFill>
                <a:latin typeface="Canva Sans Bold"/>
              </a:rPr>
              <a:t>Gesture Recognition</a:t>
            </a:r>
            <a:r>
              <a:rPr lang="en-US" sz="2560">
                <a:solidFill>
                  <a:srgbClr val="FFFFFE"/>
                </a:solidFill>
                <a:latin typeface="Canva Sans"/>
              </a:rPr>
              <a:t> : Detected hand gestures are analyzed and interpreted using custom logic to determine the corresponding MBTI responses.</a:t>
            </a:r>
          </a:p>
          <a:p>
            <a:pPr algn="l">
              <a:lnSpc>
                <a:spcPts val="3000"/>
              </a:lnSpc>
            </a:pPr>
            <a:endParaRPr lang="en-US" sz="2560">
              <a:solidFill>
                <a:srgbClr val="FFFFFE"/>
              </a:solidFill>
              <a:latin typeface="Canva Sans"/>
            </a:endParaRPr>
          </a:p>
          <a:p>
            <a:pPr marL="518281" lvl="1" indent="-259141" algn="l">
              <a:lnSpc>
                <a:spcPts val="3000"/>
              </a:lnSpc>
              <a:buFont typeface="Arial"/>
              <a:buChar char="•"/>
            </a:pPr>
            <a:r>
              <a:rPr lang="en-US" sz="2400">
                <a:solidFill>
                  <a:srgbClr val="FFFFFE"/>
                </a:solidFill>
                <a:latin typeface="Canva Sans Bold"/>
              </a:rPr>
              <a:t>MBTI Mapping</a:t>
            </a:r>
            <a:r>
              <a:rPr lang="en-US" sz="2400">
                <a:solidFill>
                  <a:srgbClr val="FFFFFE"/>
                </a:solidFill>
                <a:latin typeface="Canva Sans"/>
              </a:rPr>
              <a:t> : MBTI responses are mapped to specific personality traits, such as introversion, extroversion, or ambiversion, based on the user's hand gestures.</a:t>
            </a:r>
          </a:p>
          <a:p>
            <a:pPr algn="l">
              <a:lnSpc>
                <a:spcPts val="3000"/>
              </a:lnSpc>
            </a:pPr>
            <a:endParaRPr lang="en-US" sz="2400">
              <a:solidFill>
                <a:srgbClr val="FFFFFE"/>
              </a:solidFill>
              <a:latin typeface="Canva Sans"/>
            </a:endParaRPr>
          </a:p>
          <a:p>
            <a:pPr marL="518281" lvl="1" indent="-259141" algn="l">
              <a:lnSpc>
                <a:spcPts val="3000"/>
              </a:lnSpc>
              <a:buFont typeface="Arial"/>
              <a:buChar char="•"/>
            </a:pPr>
            <a:r>
              <a:rPr lang="en-US" sz="2400">
                <a:solidFill>
                  <a:srgbClr val="FFFFFE"/>
                </a:solidFill>
                <a:latin typeface="Canva Sans Bold"/>
              </a:rPr>
              <a:t>Real-Time Interaction</a:t>
            </a:r>
            <a:r>
              <a:rPr lang="en-US" sz="2400">
                <a:solidFill>
                  <a:srgbClr val="FFFFFE"/>
                </a:solidFill>
                <a:latin typeface="Canva Sans"/>
              </a:rPr>
              <a:t> : The entire process occurs in real-time, allowing users to interact with the system fluidly and receive immediate feedback on their personality traits.</a:t>
            </a:r>
          </a:p>
          <a:p>
            <a:pPr algn="l">
              <a:lnSpc>
                <a:spcPts val="3000"/>
              </a:lnSpc>
            </a:pPr>
            <a:endParaRPr lang="en-US" sz="2400">
              <a:solidFill>
                <a:srgbClr val="FFFFFE"/>
              </a:solidFill>
              <a:latin typeface="Canv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7873" y="771481"/>
            <a:ext cx="12192526" cy="908963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91677" y="868237"/>
            <a:ext cx="16230600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000" spc="-105">
                <a:solidFill>
                  <a:srgbClr val="FFFFFE"/>
                </a:solidFill>
                <a:latin typeface="Glacial Indifference Bold"/>
              </a:rPr>
              <a:t>RESULTS INTERPRETATION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30283" y="2373772"/>
            <a:ext cx="4580788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spc="-63">
                <a:solidFill>
                  <a:srgbClr val="FFFFFE"/>
                </a:solidFill>
                <a:latin typeface="Glacial Indifference"/>
              </a:rPr>
              <a:t>Collected responses analysed to identify patterns and trends in users personality types.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61270" y="5364622"/>
            <a:ext cx="4549801" cy="19043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"/>
              </a:lnSpc>
            </a:pPr>
            <a:r>
              <a:rPr lang="en-US" sz="2724">
                <a:solidFill>
                  <a:srgbClr val="FFFFFE"/>
                </a:solidFill>
                <a:latin typeface="Canva Sans"/>
              </a:rPr>
              <a:t>Number of participants: 18 </a:t>
            </a:r>
          </a:p>
          <a:p>
            <a:pPr algn="l">
              <a:lnSpc>
                <a:spcPts val="3814"/>
              </a:lnSpc>
            </a:pPr>
            <a:r>
              <a:rPr lang="en-US" sz="2724">
                <a:solidFill>
                  <a:srgbClr val="FFFFFE"/>
                </a:solidFill>
                <a:latin typeface="Canva Sans"/>
              </a:rPr>
              <a:t>Introverts: 9</a:t>
            </a:r>
          </a:p>
          <a:p>
            <a:pPr algn="l">
              <a:lnSpc>
                <a:spcPts val="3814"/>
              </a:lnSpc>
            </a:pPr>
            <a:r>
              <a:rPr lang="en-US" sz="2724">
                <a:solidFill>
                  <a:srgbClr val="FFFFFE"/>
                </a:solidFill>
                <a:latin typeface="Canva Sans"/>
              </a:rPr>
              <a:t>Extroverts: 7</a:t>
            </a:r>
          </a:p>
          <a:p>
            <a:pPr algn="l">
              <a:lnSpc>
                <a:spcPts val="3814"/>
              </a:lnSpc>
            </a:pPr>
            <a:r>
              <a:rPr lang="en-US" sz="2724">
                <a:solidFill>
                  <a:srgbClr val="FFFFFE"/>
                </a:solidFill>
                <a:latin typeface="Canva Sans"/>
              </a:rPr>
              <a:t>Ambiverts: 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268827" y="2367661"/>
            <a:ext cx="4990473" cy="560727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689612"/>
            <a:ext cx="5686605" cy="1304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357"/>
              </a:lnSpc>
              <a:spcBef>
                <a:spcPct val="0"/>
              </a:spcBef>
            </a:pPr>
            <a:r>
              <a:rPr lang="en-US" sz="8631" spc="-172">
                <a:solidFill>
                  <a:srgbClr val="FFFFFF"/>
                </a:solidFill>
                <a:latin typeface="Open Sans Bold"/>
              </a:rPr>
              <a:t>SUMMARY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62188" y="2129536"/>
            <a:ext cx="11360177" cy="7128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6388" lvl="1" indent="-338194" algn="l">
              <a:lnSpc>
                <a:spcPts val="6265"/>
              </a:lnSpc>
              <a:buFont typeface="Arial"/>
              <a:buChar char="•"/>
            </a:pPr>
            <a:r>
              <a:rPr lang="en-US" sz="3132" spc="-62">
                <a:solidFill>
                  <a:srgbClr val="FFFFFF"/>
                </a:solidFill>
                <a:latin typeface="Open Sans"/>
              </a:rPr>
              <a:t>Our project aimed to integrate MBTI with gesture recognition technology for simplified personality assessment.</a:t>
            </a:r>
          </a:p>
          <a:p>
            <a:pPr marL="676388" lvl="1" indent="-338194" algn="l">
              <a:lnSpc>
                <a:spcPts val="6265"/>
              </a:lnSpc>
              <a:buFont typeface="Arial"/>
              <a:buChar char="•"/>
            </a:pPr>
            <a:r>
              <a:rPr lang="en-US" sz="3132" spc="-62">
                <a:solidFill>
                  <a:srgbClr val="FFFFFF"/>
                </a:solidFill>
                <a:latin typeface="Open Sans"/>
              </a:rPr>
              <a:t>We developed a system using Python, OpenCV, and Mediapipe to interpret hand gestures as MBTI responses.</a:t>
            </a:r>
          </a:p>
          <a:p>
            <a:pPr marL="676388" lvl="1" indent="-338194" algn="l">
              <a:lnSpc>
                <a:spcPts val="6265"/>
              </a:lnSpc>
              <a:buFont typeface="Arial"/>
              <a:buChar char="•"/>
            </a:pPr>
            <a:r>
              <a:rPr lang="en-US" sz="3132" spc="-62">
                <a:solidFill>
                  <a:srgbClr val="FFFFFF"/>
                </a:solidFill>
                <a:latin typeface="Open Sans"/>
              </a:rPr>
              <a:t>Achievements include accurate gesture interpretation and mapping to MBTI traits.</a:t>
            </a:r>
          </a:p>
          <a:p>
            <a:pPr marL="718614" lvl="1" indent="-359307" algn="l">
              <a:lnSpc>
                <a:spcPts val="6656"/>
              </a:lnSpc>
              <a:buFont typeface="Arial"/>
              <a:buChar char="•"/>
            </a:pPr>
            <a:r>
              <a:rPr lang="en-US" sz="3328" spc="-66">
                <a:solidFill>
                  <a:srgbClr val="FFFFFF"/>
                </a:solidFill>
                <a:latin typeface="Open Sans"/>
              </a:rPr>
              <a:t>Positive user feedback indicates ease of use and potential for further development.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47725" y="4811712"/>
            <a:ext cx="3845837" cy="59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spc="-73">
                <a:solidFill>
                  <a:srgbClr val="FFFFFE"/>
                </a:solidFill>
                <a:latin typeface="Glacial Indifference Bold"/>
              </a:rPr>
              <a:t>Future directions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282869" y="4502150"/>
            <a:ext cx="3845837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spc="-73">
                <a:solidFill>
                  <a:srgbClr val="FFFFFE"/>
                </a:solidFill>
                <a:latin typeface="Glacial Indifference Bold"/>
              </a:rPr>
              <a:t>Adapting for Different Settings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52275" y="4502150"/>
            <a:ext cx="3845837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spc="-73">
                <a:solidFill>
                  <a:srgbClr val="FFFFFE"/>
                </a:solidFill>
                <a:latin typeface="Glacial Indifference Bold"/>
              </a:rPr>
              <a:t>Exploring New Dimensions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413463" y="4502150"/>
            <a:ext cx="3845837" cy="12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spc="-73">
                <a:solidFill>
                  <a:srgbClr val="FFFFFE"/>
                </a:solidFill>
                <a:latin typeface="Glacial Indifference Bold"/>
              </a:rPr>
              <a:t>Collaboration Opportunities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47725" y="6022975"/>
            <a:ext cx="3845837" cy="2600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-62">
                <a:solidFill>
                  <a:srgbClr val="FFFFFE"/>
                </a:solidFill>
                <a:latin typeface="Glacial Indifference"/>
              </a:rPr>
              <a:t>Future directions include refining gesture recognition algorithms and exploring new assessment dimensions.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82869" y="6022975"/>
            <a:ext cx="3845837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-62">
                <a:solidFill>
                  <a:srgbClr val="FFFFFE"/>
                </a:solidFill>
                <a:latin typeface="Glacial Indifference"/>
              </a:rPr>
              <a:t>Adapting the technology for use in various contexts like education or therapy.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52275" y="6022975"/>
            <a:ext cx="3845837" cy="3124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-62">
                <a:solidFill>
                  <a:srgbClr val="FFFFFE"/>
                </a:solidFill>
                <a:latin typeface="Glacial Indifference"/>
              </a:rPr>
              <a:t>Investigating additional aspects of personality assessment beyond introversion, extroversion, and ambiversion.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413463" y="6178868"/>
            <a:ext cx="3845837" cy="20764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spc="-62">
                <a:solidFill>
                  <a:srgbClr val="FFFFFE"/>
                </a:solidFill>
                <a:latin typeface="Glacial Indifference"/>
              </a:rPr>
              <a:t>Partnering with others to explore new applications and possibilities.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143000"/>
            <a:ext cx="8115300" cy="644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0"/>
              </a:lnSpc>
            </a:pPr>
            <a:r>
              <a:rPr lang="en-US" sz="5000" spc="-105">
                <a:solidFill>
                  <a:srgbClr val="FFFFFE"/>
                </a:solidFill>
                <a:latin typeface="Glacial Indifference Bold"/>
              </a:rPr>
              <a:t>FUTURE SCOPE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2E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806195">
            <a:off x="15506519" y="9498249"/>
            <a:ext cx="3505562" cy="78875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296199">
            <a:off x="15714495" y="-12902"/>
            <a:ext cx="3505562" cy="78875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94603" y="3785763"/>
            <a:ext cx="7274587" cy="411014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102455" y="1674868"/>
            <a:ext cx="8740010" cy="73934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1709" lvl="1" indent="-445854" algn="l">
              <a:lnSpc>
                <a:spcPts val="7351"/>
              </a:lnSpc>
              <a:buFont typeface="Arial"/>
              <a:buChar char="•"/>
            </a:pPr>
            <a:r>
              <a:rPr lang="en-US" sz="4130" spc="-86">
                <a:solidFill>
                  <a:srgbClr val="FFFFFE"/>
                </a:solidFill>
                <a:latin typeface="Glacial Indifference"/>
              </a:rPr>
              <a:t>Our project combines psychology and technology to make personality assessment easier.</a:t>
            </a:r>
          </a:p>
          <a:p>
            <a:pPr marL="891709" lvl="1" indent="-445854" algn="l">
              <a:lnSpc>
                <a:spcPts val="7351"/>
              </a:lnSpc>
              <a:buFont typeface="Arial"/>
              <a:buChar char="•"/>
            </a:pPr>
            <a:r>
              <a:rPr lang="en-US" sz="4130" spc="-86">
                <a:solidFill>
                  <a:srgbClr val="FFFFFE"/>
                </a:solidFill>
                <a:latin typeface="Glacial Indifference"/>
              </a:rPr>
              <a:t>Thanks to everyone involved for their contributions.</a:t>
            </a:r>
          </a:p>
          <a:p>
            <a:pPr marL="891709" lvl="1" indent="-445854" algn="l">
              <a:lnSpc>
                <a:spcPts val="7351"/>
              </a:lnSpc>
              <a:buFont typeface="Arial"/>
              <a:buChar char="•"/>
            </a:pPr>
            <a:r>
              <a:rPr lang="en-US" sz="4130" spc="-86">
                <a:solidFill>
                  <a:srgbClr val="FFFFFE"/>
                </a:solidFill>
                <a:latin typeface="Glacial Indifference"/>
              </a:rPr>
              <a:t>Let's keep exploring and improving to understand human behavior better.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50183" y="817536"/>
            <a:ext cx="15010834" cy="1052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80"/>
              </a:lnSpc>
            </a:pPr>
            <a:r>
              <a:rPr lang="en-US" sz="8190" spc="-171">
                <a:solidFill>
                  <a:srgbClr val="FFFFFE"/>
                </a:solidFill>
                <a:latin typeface="Glacial Indifference Bold"/>
              </a:rPr>
              <a:t>CONCLUSION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552240">
            <a:off x="-1158178" y="9498249"/>
            <a:ext cx="3505562" cy="7887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714</Words>
  <Application>Microsoft Office PowerPoint</Application>
  <PresentationFormat>Custom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Open Sans</vt:lpstr>
      <vt:lpstr>Canva Sans Bold</vt:lpstr>
      <vt:lpstr>Canva Sans</vt:lpstr>
      <vt:lpstr>Glacial Indifference</vt:lpstr>
      <vt:lpstr>Open Sans Bold</vt:lpstr>
      <vt:lpstr>Glacial Indifference 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Spectrum</dc:title>
  <cp:lastModifiedBy>Radhika Gupta</cp:lastModifiedBy>
  <cp:revision>2</cp:revision>
  <dcterms:created xsi:type="dcterms:W3CDTF">2006-08-16T00:00:00Z</dcterms:created>
  <dcterms:modified xsi:type="dcterms:W3CDTF">2024-12-18T15:18:52Z</dcterms:modified>
  <dc:identifier>DAGFAxCa5LE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2024-05-19T09:53:07Z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2113a880-ca86-4b73-9e00-653b69c61387</vt:lpwstr>
  </property>
  <property fmtid="{D5CDD505-2E9C-101B-9397-08002B2CF9AE}" pid="7" name="MSIP_Label_defa4170-0d19-0005-0004-bc88714345d2_ActionId">
    <vt:lpwstr>9329df6e-e2f3-4f7f-bfb9-d13fb60aa68f</vt:lpwstr>
  </property>
  <property fmtid="{D5CDD505-2E9C-101B-9397-08002B2CF9AE}" pid="8" name="MSIP_Label_defa4170-0d19-0005-0004-bc88714345d2_ContentBits">
    <vt:lpwstr>0</vt:lpwstr>
  </property>
</Properties>
</file>

<file path=docProps/thumbnail.jpeg>
</file>